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7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2" r:id="rId13"/>
    <p:sldId id="266" r:id="rId14"/>
    <p:sldId id="267" r:id="rId15"/>
    <p:sldId id="268" r:id="rId16"/>
    <p:sldId id="269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9999"/>
    <a:srgbClr val="FF5050"/>
    <a:srgbClr val="FF99CC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51" d="100"/>
          <a:sy n="51" d="100"/>
        </p:scale>
        <p:origin x="1344" y="43"/>
      </p:cViewPr>
      <p:guideLst>
        <p:guide orient="horz" pos="218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141169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643384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928536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912421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01502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64817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254035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94217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63586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30097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08082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t="-3000" r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AE375-7B79-419D-8B41-A342785738E4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0F9EA-4A27-4C56-ABBC-C5DDD5A3E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1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1155491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11" name="กลุ่ม 10">
            <a:extLst>
              <a:ext uri="{FF2B5EF4-FFF2-40B4-BE49-F238E27FC236}">
                <a16:creationId xmlns:a16="http://schemas.microsoft.com/office/drawing/2014/main" id="{BF0B3828-127A-4936-BA3F-AB8B872432A1}"/>
              </a:ext>
            </a:extLst>
          </p:cNvPr>
          <p:cNvGrpSpPr/>
          <p:nvPr/>
        </p:nvGrpSpPr>
        <p:grpSpPr>
          <a:xfrm>
            <a:off x="864525" y="412769"/>
            <a:ext cx="6525489" cy="539846"/>
            <a:chOff x="864525" y="412769"/>
            <a:chExt cx="6525489" cy="539846"/>
          </a:xfrm>
        </p:grpSpPr>
        <p:sp>
          <p:nvSpPr>
            <p:cNvPr id="10" name="สี่เหลี่ยมผืนผ้า: มุมมน 9">
              <a:extLst>
                <a:ext uri="{FF2B5EF4-FFF2-40B4-BE49-F238E27FC236}">
                  <a16:creationId xmlns:a16="http://schemas.microsoft.com/office/drawing/2014/main" id="{2ED44352-8FDE-40F6-B2C8-CB5CABFAC346}"/>
                </a:ext>
              </a:extLst>
            </p:cNvPr>
            <p:cNvSpPr/>
            <p:nvPr/>
          </p:nvSpPr>
          <p:spPr>
            <a:xfrm>
              <a:off x="864525" y="412769"/>
              <a:ext cx="6359236" cy="523220"/>
            </a:xfrm>
            <a:prstGeom prst="roundRect">
              <a:avLst/>
            </a:prstGeom>
            <a:solidFill>
              <a:srgbClr val="FF9999"/>
            </a:solidFill>
            <a:ln w="38100">
              <a:solidFill>
                <a:srgbClr val="FF5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BEEA5B3A-81BC-4CB6-8B73-82C8713A664C}"/>
                </a:ext>
              </a:extLst>
            </p:cNvPr>
            <p:cNvSpPr txBox="1"/>
            <p:nvPr/>
          </p:nvSpPr>
          <p:spPr>
            <a:xfrm>
              <a:off x="1030777" y="429395"/>
              <a:ext cx="6359237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5.1.4 ตัวอย่างที่ 4 โปรแกรมการคำนวณหาส่วนลดสินค้า</a:t>
              </a:r>
              <a:endPara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17" name="กลุ่ม 16">
            <a:extLst>
              <a:ext uri="{FF2B5EF4-FFF2-40B4-BE49-F238E27FC236}">
                <a16:creationId xmlns:a16="http://schemas.microsoft.com/office/drawing/2014/main" id="{229AA988-8427-417F-8708-81009492FD34}"/>
              </a:ext>
            </a:extLst>
          </p:cNvPr>
          <p:cNvGrpSpPr/>
          <p:nvPr/>
        </p:nvGrpSpPr>
        <p:grpSpPr>
          <a:xfrm>
            <a:off x="290940" y="1027432"/>
            <a:ext cx="8853060" cy="5476312"/>
            <a:chOff x="290940" y="1027432"/>
            <a:chExt cx="8853060" cy="5476312"/>
          </a:xfrm>
        </p:grpSpPr>
        <p:grpSp>
          <p:nvGrpSpPr>
            <p:cNvPr id="16" name="กลุ่ม 15">
              <a:extLst>
                <a:ext uri="{FF2B5EF4-FFF2-40B4-BE49-F238E27FC236}">
                  <a16:creationId xmlns:a16="http://schemas.microsoft.com/office/drawing/2014/main" id="{A581D3A9-8604-4917-B6B5-E38955F3D173}"/>
                </a:ext>
              </a:extLst>
            </p:cNvPr>
            <p:cNvGrpSpPr/>
            <p:nvPr/>
          </p:nvGrpSpPr>
          <p:grpSpPr>
            <a:xfrm>
              <a:off x="290940" y="2053246"/>
              <a:ext cx="4230825" cy="3075710"/>
              <a:chOff x="99748" y="1271848"/>
              <a:chExt cx="4230825" cy="3075710"/>
            </a:xfrm>
          </p:grpSpPr>
          <p:sp>
            <p:nvSpPr>
              <p:cNvPr id="15" name="เมฆ 14">
                <a:extLst>
                  <a:ext uri="{FF2B5EF4-FFF2-40B4-BE49-F238E27FC236}">
                    <a16:creationId xmlns:a16="http://schemas.microsoft.com/office/drawing/2014/main" id="{C7113BA5-8BBB-45B1-9290-3CBA4A9CB57D}"/>
                  </a:ext>
                </a:extLst>
              </p:cNvPr>
              <p:cNvSpPr/>
              <p:nvPr/>
            </p:nvSpPr>
            <p:spPr>
              <a:xfrm>
                <a:off x="99748" y="1271848"/>
                <a:ext cx="4230825" cy="3075710"/>
              </a:xfrm>
              <a:prstGeom prst="cloud">
                <a:avLst/>
              </a:prstGeom>
              <a:solidFill>
                <a:schemeClr val="bg1"/>
              </a:solidFill>
              <a:ln w="2857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กล่องข้อความ 5">
                <a:extLst>
                  <a:ext uri="{FF2B5EF4-FFF2-40B4-BE49-F238E27FC236}">
                    <a16:creationId xmlns:a16="http://schemas.microsoft.com/office/drawing/2014/main" id="{FF1CD727-AAE3-4EF9-B31C-8E6FDD66C153}"/>
                  </a:ext>
                </a:extLst>
              </p:cNvPr>
              <p:cNvSpPr txBox="1"/>
              <p:nvPr/>
            </p:nvSpPr>
            <p:spPr>
              <a:xfrm>
                <a:off x="665020" y="1664547"/>
                <a:ext cx="3203290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th-TH" sz="2400" b="1" i="0" u="none" strike="noStrike" baseline="0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  ตัวอย่างที่ 4 </a:t>
                </a:r>
                <a:r>
                  <a:rPr lang="th-TH" sz="2400" b="0" i="0" u="none" strike="noStrike" baseline="0" dirty="0">
                    <a:solidFill>
                      <a:srgbClr val="0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ให้เขียนโปรแกรมเพื่อคำนวณหาใบเสร็จรับเงิน โดยมีรายละเอียดของข้อมูลดังนี้รหัสสินค้า ชื่อสินค้า จำนวนสินค้า ราคาสินค้า ราคารวม ส่วนลดสินค้า 10% ราคาสุทธิ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</p:grpSp>
        <p:grpSp>
          <p:nvGrpSpPr>
            <p:cNvPr id="13" name="กลุ่ม 12">
              <a:extLst>
                <a:ext uri="{FF2B5EF4-FFF2-40B4-BE49-F238E27FC236}">
                  <a16:creationId xmlns:a16="http://schemas.microsoft.com/office/drawing/2014/main" id="{896651B8-BE28-4BD8-BD24-318C534BAB04}"/>
                </a:ext>
              </a:extLst>
            </p:cNvPr>
            <p:cNvGrpSpPr/>
            <p:nvPr/>
          </p:nvGrpSpPr>
          <p:grpSpPr>
            <a:xfrm>
              <a:off x="4572000" y="1027432"/>
              <a:ext cx="4572000" cy="5476312"/>
              <a:chOff x="4438639" y="1071734"/>
              <a:chExt cx="4572000" cy="5476312"/>
            </a:xfrm>
          </p:grpSpPr>
          <p:pic>
            <p:nvPicPr>
              <p:cNvPr id="7" name="รูปภาพ 6">
                <a:extLst>
                  <a:ext uri="{FF2B5EF4-FFF2-40B4-BE49-F238E27FC236}">
                    <a16:creationId xmlns:a16="http://schemas.microsoft.com/office/drawing/2014/main" id="{3CB07D2A-FE4E-4C65-A87B-60623F14587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9596"/>
              <a:stretch/>
            </p:blipFill>
            <p:spPr>
              <a:xfrm>
                <a:off x="4508226" y="1453006"/>
                <a:ext cx="3913664" cy="5095040"/>
              </a:xfrm>
              <a:prstGeom prst="rect">
                <a:avLst/>
              </a:prstGeom>
            </p:spPr>
          </p:pic>
          <p:sp>
            <p:nvSpPr>
              <p:cNvPr id="9" name="กล่องข้อความ 8">
                <a:extLst>
                  <a:ext uri="{FF2B5EF4-FFF2-40B4-BE49-F238E27FC236}">
                    <a16:creationId xmlns:a16="http://schemas.microsoft.com/office/drawing/2014/main" id="{D4CC0E15-73E0-4138-B54F-B4DA9B87BD98}"/>
                  </a:ext>
                </a:extLst>
              </p:cNvPr>
              <p:cNvSpPr txBox="1"/>
              <p:nvPr/>
            </p:nvSpPr>
            <p:spPr>
              <a:xfrm>
                <a:off x="4438639" y="1071734"/>
                <a:ext cx="4572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1" dirty="0">
                    <a:solidFill>
                      <a:srgbClr val="0070C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โค้ดโปรแกรม</a:t>
                </a:r>
                <a:endParaRPr lang="en-US" sz="2400" b="1" dirty="0">
                  <a:solidFill>
                    <a:srgbClr val="0070C0"/>
                  </a:solidFill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077987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570566F3-1431-4D3F-95DD-2469E781A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1" y="960121"/>
            <a:ext cx="8570424" cy="5641571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C0D1BAC3-DBE9-41C0-B1A4-2D6AB91CFD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671" b="60099"/>
          <a:stretch/>
        </p:blipFill>
        <p:spPr>
          <a:xfrm>
            <a:off x="1402491" y="566309"/>
            <a:ext cx="6339017" cy="299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61017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5" name="กลุ่ม 4">
            <a:extLst>
              <a:ext uri="{FF2B5EF4-FFF2-40B4-BE49-F238E27FC236}">
                <a16:creationId xmlns:a16="http://schemas.microsoft.com/office/drawing/2014/main" id="{7F8D1E73-20AE-4826-A0F8-A5DAEBB7D174}"/>
              </a:ext>
            </a:extLst>
          </p:cNvPr>
          <p:cNvGrpSpPr/>
          <p:nvPr/>
        </p:nvGrpSpPr>
        <p:grpSpPr>
          <a:xfrm>
            <a:off x="748143" y="1031825"/>
            <a:ext cx="7664338" cy="4845273"/>
            <a:chOff x="739830" y="848945"/>
            <a:chExt cx="7664338" cy="4845273"/>
          </a:xfrm>
        </p:grpSpPr>
        <p:sp>
          <p:nvSpPr>
            <p:cNvPr id="2" name="สี่เหลี่ยมผืนผ้า: มุมมน 1">
              <a:extLst>
                <a:ext uri="{FF2B5EF4-FFF2-40B4-BE49-F238E27FC236}">
                  <a16:creationId xmlns:a16="http://schemas.microsoft.com/office/drawing/2014/main" id="{B29C2DC7-AC9C-4633-9A76-A45C40486F38}"/>
                </a:ext>
              </a:extLst>
            </p:cNvPr>
            <p:cNvSpPr/>
            <p:nvPr/>
          </p:nvSpPr>
          <p:spPr>
            <a:xfrm>
              <a:off x="739830" y="848945"/>
              <a:ext cx="7631085" cy="4845273"/>
            </a:xfrm>
            <a:prstGeom prst="roundRect">
              <a:avLst>
                <a:gd name="adj" fmla="val 14613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rgbClr val="FF9999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กล่องข้อความ 2">
              <a:extLst>
                <a:ext uri="{FF2B5EF4-FFF2-40B4-BE49-F238E27FC236}">
                  <a16:creationId xmlns:a16="http://schemas.microsoft.com/office/drawing/2014/main" id="{CFB6C61F-E2A9-424C-84C0-BC01E5BD1CC6}"/>
                </a:ext>
              </a:extLst>
            </p:cNvPr>
            <p:cNvSpPr txBox="1"/>
            <p:nvPr/>
          </p:nvSpPr>
          <p:spPr>
            <a:xfrm>
              <a:off x="989670" y="1073389"/>
              <a:ext cx="7414498" cy="4493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2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ผลลัพธ์ของโปรแกรม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  <a:p>
              <a:r>
                <a:rPr lang="en-US" sz="22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Promgram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Receipt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code Enter = 1002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name Enter = computer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quantity Enter = 2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price Enter = 25000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total = 50,000. 00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discount = 5,000. 00</a:t>
              </a:r>
            </a:p>
            <a:p>
              <a:r>
                <a:rPr lang="en-US" sz="22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nettotal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= 45,000. 00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45978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10" name="กลุ่ม 9">
            <a:extLst>
              <a:ext uri="{FF2B5EF4-FFF2-40B4-BE49-F238E27FC236}">
                <a16:creationId xmlns:a16="http://schemas.microsoft.com/office/drawing/2014/main" id="{68AF8B56-0B4D-443F-8889-ED36351355CE}"/>
              </a:ext>
            </a:extLst>
          </p:cNvPr>
          <p:cNvGrpSpPr/>
          <p:nvPr/>
        </p:nvGrpSpPr>
        <p:grpSpPr>
          <a:xfrm>
            <a:off x="685800" y="-620337"/>
            <a:ext cx="7658100" cy="7334250"/>
            <a:chOff x="266700" y="-542925"/>
            <a:chExt cx="7658100" cy="7334250"/>
          </a:xfrm>
        </p:grpSpPr>
        <p:pic>
          <p:nvPicPr>
            <p:cNvPr id="9" name="รูปภาพ 8">
              <a:extLst>
                <a:ext uri="{FF2B5EF4-FFF2-40B4-BE49-F238E27FC236}">
                  <a16:creationId xmlns:a16="http://schemas.microsoft.com/office/drawing/2014/main" id="{4FA1AB88-0364-451D-A549-F7E85EEBF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700" y="-542925"/>
              <a:ext cx="7658100" cy="7334250"/>
            </a:xfrm>
            <a:prstGeom prst="rect">
              <a:avLst/>
            </a:prstGeom>
          </p:spPr>
        </p:pic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A2213C1A-DE08-4C51-9E45-946112BB9CBE}"/>
                </a:ext>
              </a:extLst>
            </p:cNvPr>
            <p:cNvSpPr txBox="1"/>
            <p:nvPr/>
          </p:nvSpPr>
          <p:spPr>
            <a:xfrm>
              <a:off x="1766887" y="991821"/>
              <a:ext cx="5343525" cy="45243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อธิบายโปรแกรม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code,quantity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;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string name;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double price,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total,discount,nettotal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;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code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เป็นตัวแปรที่ใช้แทนการเก็บค่ารหัสสินค้า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quantity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เป็นตัวแปรที่ใช้แทนการเก็บค่าจำนวนสินค้า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name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เป็นตัวแปรที่ใช้แทนการเก็บค่าชื่อสินค้า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string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รับเป็นตัวอักขระ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price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เป็นตัวแปรที่ใช้แทนการเก็บค่าราคาสินค้า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double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เลขจำนวนทศนิยม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19627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3" name="กลุ่ม 2">
            <a:extLst>
              <a:ext uri="{FF2B5EF4-FFF2-40B4-BE49-F238E27FC236}">
                <a16:creationId xmlns:a16="http://schemas.microsoft.com/office/drawing/2014/main" id="{4790B9F9-0C4C-4CAB-A0DD-81FE483F4AA0}"/>
              </a:ext>
            </a:extLst>
          </p:cNvPr>
          <p:cNvGrpSpPr/>
          <p:nvPr/>
        </p:nvGrpSpPr>
        <p:grpSpPr>
          <a:xfrm>
            <a:off x="839584" y="656704"/>
            <a:ext cx="7787772" cy="604261"/>
            <a:chOff x="864523" y="698269"/>
            <a:chExt cx="7787772" cy="604261"/>
          </a:xfrm>
        </p:grpSpPr>
        <p:sp>
          <p:nvSpPr>
            <p:cNvPr id="2" name="สี่เหลี่ยมผืนผ้า: มุมมน 1">
              <a:extLst>
                <a:ext uri="{FF2B5EF4-FFF2-40B4-BE49-F238E27FC236}">
                  <a16:creationId xmlns:a16="http://schemas.microsoft.com/office/drawing/2014/main" id="{3186A32F-2F5C-472A-9969-40962E1B4CB6}"/>
                </a:ext>
              </a:extLst>
            </p:cNvPr>
            <p:cNvSpPr/>
            <p:nvPr/>
          </p:nvSpPr>
          <p:spPr>
            <a:xfrm>
              <a:off x="864523" y="698269"/>
              <a:ext cx="7514705" cy="604261"/>
            </a:xfrm>
            <a:prstGeom prst="roundRect">
              <a:avLst/>
            </a:prstGeom>
            <a:solidFill>
              <a:srgbClr val="FF9999"/>
            </a:solidFill>
            <a:ln w="38100">
              <a:solidFill>
                <a:srgbClr val="FF7C8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ABD63CD1-9FB0-49E7-B8AE-6BC29478D4A1}"/>
                </a:ext>
              </a:extLst>
            </p:cNvPr>
            <p:cNvSpPr txBox="1"/>
            <p:nvPr/>
          </p:nvSpPr>
          <p:spPr>
            <a:xfrm>
              <a:off x="956095" y="762685"/>
              <a:ext cx="76962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8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5.1.5 ตัวอย่างที่ 5 โปรแกรมการคำนวณหาค่านายหน้า (</a:t>
              </a:r>
              <a:r>
                <a:rPr lang="en-US" sz="28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Commission)</a:t>
              </a:r>
            </a:p>
          </p:txBody>
        </p:sp>
      </p:grpSp>
      <p:grpSp>
        <p:nvGrpSpPr>
          <p:cNvPr id="16" name="กลุ่ม 15">
            <a:extLst>
              <a:ext uri="{FF2B5EF4-FFF2-40B4-BE49-F238E27FC236}">
                <a16:creationId xmlns:a16="http://schemas.microsoft.com/office/drawing/2014/main" id="{DC63B9DE-DC6C-44BA-82E7-204DD6B9E929}"/>
              </a:ext>
            </a:extLst>
          </p:cNvPr>
          <p:cNvGrpSpPr/>
          <p:nvPr/>
        </p:nvGrpSpPr>
        <p:grpSpPr>
          <a:xfrm>
            <a:off x="507619" y="1345852"/>
            <a:ext cx="8112135" cy="5201104"/>
            <a:chOff x="490993" y="1370791"/>
            <a:chExt cx="8112135" cy="5201104"/>
          </a:xfrm>
        </p:grpSpPr>
        <p:grpSp>
          <p:nvGrpSpPr>
            <p:cNvPr id="12" name="กลุ่ม 11">
              <a:extLst>
                <a:ext uri="{FF2B5EF4-FFF2-40B4-BE49-F238E27FC236}">
                  <a16:creationId xmlns:a16="http://schemas.microsoft.com/office/drawing/2014/main" id="{94C9C4C8-4A87-4544-BFE7-CA26C8F08E42}"/>
                </a:ext>
              </a:extLst>
            </p:cNvPr>
            <p:cNvGrpSpPr/>
            <p:nvPr/>
          </p:nvGrpSpPr>
          <p:grpSpPr>
            <a:xfrm>
              <a:off x="490993" y="1997145"/>
              <a:ext cx="3374424" cy="3572381"/>
              <a:chOff x="490993" y="1997145"/>
              <a:chExt cx="3374424" cy="3572381"/>
            </a:xfrm>
          </p:grpSpPr>
          <p:sp>
            <p:nvSpPr>
              <p:cNvPr id="11" name="สี่เหลี่ยมผืนผ้า: มุมมน 10">
                <a:extLst>
                  <a:ext uri="{FF2B5EF4-FFF2-40B4-BE49-F238E27FC236}">
                    <a16:creationId xmlns:a16="http://schemas.microsoft.com/office/drawing/2014/main" id="{8A7C8D89-8BD1-4D22-B540-7B698D10B6CA}"/>
                  </a:ext>
                </a:extLst>
              </p:cNvPr>
              <p:cNvSpPr/>
              <p:nvPr/>
            </p:nvSpPr>
            <p:spPr>
              <a:xfrm>
                <a:off x="490993" y="1997145"/>
                <a:ext cx="3324545" cy="3572381"/>
              </a:xfrm>
              <a:prstGeom prst="roundRect">
                <a:avLst>
                  <a:gd name="adj" fmla="val 14167"/>
                </a:avLst>
              </a:prstGeom>
              <a:solidFill>
                <a:schemeClr val="bg1"/>
              </a:solidFill>
              <a:ln w="38100">
                <a:solidFill>
                  <a:srgbClr val="FF7C80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กล่องข้อความ 6">
                <a:extLst>
                  <a:ext uri="{FF2B5EF4-FFF2-40B4-BE49-F238E27FC236}">
                    <a16:creationId xmlns:a16="http://schemas.microsoft.com/office/drawing/2014/main" id="{7E9F94CB-4BF6-43EC-9E6C-B25A98DB287F}"/>
                  </a:ext>
                </a:extLst>
              </p:cNvPr>
              <p:cNvSpPr txBox="1"/>
              <p:nvPr/>
            </p:nvSpPr>
            <p:spPr>
              <a:xfrm>
                <a:off x="581890" y="2064203"/>
                <a:ext cx="3283527" cy="34163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  </a:t>
                </a:r>
                <a:r>
                  <a:rPr lang="th-TH" sz="24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ตัวอย่างที่ 5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ให้เขียนโปรแกรมเพื่อคำนวณหาค่านายหน้า โดยคิดค่าคอมมิชชั่น 5% จากยอดขายรวมสินค้า 3 ชนิด โดยมีรายละเอียดข้อมูลดังนี้ รหัสประจำตัวพนักงาน ชื่อพนักงาน ยอดขายสินค้าชนิดที่ 1 ยอดขายสินค้าชนิดที่ 2 ยอดขายสินค้าชนิดที่ 3 ยอดขายรวมสินค้า 3 ชนิด ค่าคอมมิชชั่น ยอดขายสุทธิ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</p:grpSp>
        <p:grpSp>
          <p:nvGrpSpPr>
            <p:cNvPr id="15" name="กลุ่ม 14">
              <a:extLst>
                <a:ext uri="{FF2B5EF4-FFF2-40B4-BE49-F238E27FC236}">
                  <a16:creationId xmlns:a16="http://schemas.microsoft.com/office/drawing/2014/main" id="{5493D4E5-2707-4872-8FFF-2DEACBB7DFD1}"/>
                </a:ext>
              </a:extLst>
            </p:cNvPr>
            <p:cNvGrpSpPr/>
            <p:nvPr/>
          </p:nvGrpSpPr>
          <p:grpSpPr>
            <a:xfrm>
              <a:off x="3972228" y="1370791"/>
              <a:ext cx="4630900" cy="5201104"/>
              <a:chOff x="3972228" y="1370791"/>
              <a:chExt cx="4630900" cy="5201104"/>
            </a:xfrm>
          </p:grpSpPr>
          <p:pic>
            <p:nvPicPr>
              <p:cNvPr id="8" name="รูปภาพ 7">
                <a:extLst>
                  <a:ext uri="{FF2B5EF4-FFF2-40B4-BE49-F238E27FC236}">
                    <a16:creationId xmlns:a16="http://schemas.microsoft.com/office/drawing/2014/main" id="{D9AC37AC-D0FA-48F1-BFD1-79FDE1660A8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6196" b="-1"/>
              <a:stretch/>
            </p:blipFill>
            <p:spPr>
              <a:xfrm>
                <a:off x="4047044" y="1738363"/>
                <a:ext cx="4556084" cy="4833532"/>
              </a:xfrm>
              <a:prstGeom prst="rect">
                <a:avLst/>
              </a:prstGeom>
            </p:spPr>
          </p:pic>
          <p:sp>
            <p:nvSpPr>
              <p:cNvPr id="10" name="กล่องข้อความ 9">
                <a:extLst>
                  <a:ext uri="{FF2B5EF4-FFF2-40B4-BE49-F238E27FC236}">
                    <a16:creationId xmlns:a16="http://schemas.microsoft.com/office/drawing/2014/main" id="{8FBE10F2-3C6D-4D01-B150-B9B6715A9319}"/>
                  </a:ext>
                </a:extLst>
              </p:cNvPr>
              <p:cNvSpPr txBox="1"/>
              <p:nvPr/>
            </p:nvSpPr>
            <p:spPr>
              <a:xfrm>
                <a:off x="3972228" y="1370791"/>
                <a:ext cx="4572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1" dirty="0">
                    <a:solidFill>
                      <a:srgbClr val="0070C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โค้ดโปรแกรม</a:t>
                </a:r>
                <a:endParaRPr lang="en-US" sz="2400" b="1" dirty="0">
                  <a:solidFill>
                    <a:srgbClr val="0070C0"/>
                  </a:solidFill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424642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5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F6A4F925-A491-4F21-B4BF-848015B7E0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66" b="45809"/>
          <a:stretch/>
        </p:blipFill>
        <p:spPr>
          <a:xfrm>
            <a:off x="1329194" y="848946"/>
            <a:ext cx="6402487" cy="4115251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6F303794-A568-4DF3-BB8D-1E8976AF8D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3" y="5082897"/>
            <a:ext cx="8587047" cy="151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700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5" name="กลุ่ม 4">
            <a:extLst>
              <a:ext uri="{FF2B5EF4-FFF2-40B4-BE49-F238E27FC236}">
                <a16:creationId xmlns:a16="http://schemas.microsoft.com/office/drawing/2014/main" id="{006AD63F-026C-4914-8095-E248F14C1223}"/>
              </a:ext>
            </a:extLst>
          </p:cNvPr>
          <p:cNvGrpSpPr/>
          <p:nvPr/>
        </p:nvGrpSpPr>
        <p:grpSpPr>
          <a:xfrm>
            <a:off x="789710" y="914399"/>
            <a:ext cx="8657153" cy="4987636"/>
            <a:chOff x="789710" y="914399"/>
            <a:chExt cx="8657153" cy="4987636"/>
          </a:xfrm>
        </p:grpSpPr>
        <p:sp>
          <p:nvSpPr>
            <p:cNvPr id="2" name="สี่เหลี่ยมผืนผ้า: มุมมน 1">
              <a:extLst>
                <a:ext uri="{FF2B5EF4-FFF2-40B4-BE49-F238E27FC236}">
                  <a16:creationId xmlns:a16="http://schemas.microsoft.com/office/drawing/2014/main" id="{19318684-5B82-40EB-BF62-3E83391D2748}"/>
                </a:ext>
              </a:extLst>
            </p:cNvPr>
            <p:cNvSpPr/>
            <p:nvPr/>
          </p:nvSpPr>
          <p:spPr>
            <a:xfrm>
              <a:off x="789710" y="914399"/>
              <a:ext cx="7656020" cy="4987636"/>
            </a:xfrm>
            <a:prstGeom prst="roundRect">
              <a:avLst>
                <a:gd name="adj" fmla="val 12204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accent2"/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กล่องข้อความ 2">
              <a:extLst>
                <a:ext uri="{FF2B5EF4-FFF2-40B4-BE49-F238E27FC236}">
                  <a16:creationId xmlns:a16="http://schemas.microsoft.com/office/drawing/2014/main" id="{133D2669-7060-4A93-9EB4-15D00EBD09F4}"/>
                </a:ext>
              </a:extLst>
            </p:cNvPr>
            <p:cNvSpPr txBox="1"/>
            <p:nvPr/>
          </p:nvSpPr>
          <p:spPr>
            <a:xfrm>
              <a:off x="1047405" y="1008797"/>
              <a:ext cx="8399458" cy="48320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2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ผลลัพธ์โปรแกรม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  <a:p>
              <a:r>
                <a:rPr lang="en-US" sz="22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Promgram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Commission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</a:t>
              </a:r>
              <a:r>
                <a:rPr lang="en-US" sz="22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EmployeeID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Enter = 12345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name Enter = </a:t>
              </a:r>
              <a:r>
                <a:rPr lang="en-US" sz="22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warapron</a:t>
              </a:r>
              <a:endParaRPr lang="en-US" sz="22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Productsale1 Enter = 1000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Productsale2 Enter = 2000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Productsale3 Enter = 3000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total = 6,000. 00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commission = 300. 00</a:t>
              </a:r>
            </a:p>
            <a:p>
              <a:r>
                <a:rPr lang="en-US" sz="22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netsale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= 5,700. 00</a:t>
              </a:r>
            </a:p>
            <a:p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907634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6" name="กลุ่ม 5">
            <a:extLst>
              <a:ext uri="{FF2B5EF4-FFF2-40B4-BE49-F238E27FC236}">
                <a16:creationId xmlns:a16="http://schemas.microsoft.com/office/drawing/2014/main" id="{B9D80AD4-DDFA-4583-919E-01CF2CE01EB7}"/>
              </a:ext>
            </a:extLst>
          </p:cNvPr>
          <p:cNvGrpSpPr/>
          <p:nvPr/>
        </p:nvGrpSpPr>
        <p:grpSpPr>
          <a:xfrm>
            <a:off x="922712" y="678795"/>
            <a:ext cx="7313897" cy="5500410"/>
            <a:chOff x="922712" y="678795"/>
            <a:chExt cx="7313897" cy="5500410"/>
          </a:xfrm>
        </p:grpSpPr>
        <p:sp>
          <p:nvSpPr>
            <p:cNvPr id="3" name="สี่เหลี่ยมผืนผ้า: มุมมน 2">
              <a:extLst>
                <a:ext uri="{FF2B5EF4-FFF2-40B4-BE49-F238E27FC236}">
                  <a16:creationId xmlns:a16="http://schemas.microsoft.com/office/drawing/2014/main" id="{5051FA62-359C-4768-8821-8547A3D1EAEC}"/>
                </a:ext>
              </a:extLst>
            </p:cNvPr>
            <p:cNvSpPr/>
            <p:nvPr/>
          </p:nvSpPr>
          <p:spPr>
            <a:xfrm>
              <a:off x="922712" y="678795"/>
              <a:ext cx="7313897" cy="5500410"/>
            </a:xfrm>
            <a:prstGeom prst="roundRect">
              <a:avLst>
                <a:gd name="adj" fmla="val 1424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22EA0562-AB3A-4FBD-AFAE-DFA1714691B9}"/>
                </a:ext>
              </a:extLst>
            </p:cNvPr>
            <p:cNvSpPr txBox="1"/>
            <p:nvPr/>
          </p:nvSpPr>
          <p:spPr>
            <a:xfrm>
              <a:off x="1138843" y="803485"/>
              <a:ext cx="7072828" cy="5262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</a:t>
              </a:r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อธิบายโปรแกรม</a:t>
              </a:r>
            </a:p>
            <a:p>
              <a:r>
                <a:rPr lang="th-TH" sz="24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EmployeeID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;</a:t>
              </a:r>
            </a:p>
            <a:p>
              <a:r>
                <a:rPr lang="th-TH" sz="24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string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name;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double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sale1,sale2,sale3,total,commis,netsale;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EmployeeID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เป็นตัวแปรที่ใช้แทนการเก็บค่ารหัสประจำตัวพนักงาน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name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เป็นตัวแปรที่ใช้แทนการเก็บค่าชื่อพนักงาน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string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รับเป็นตัวอักขระ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sale1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เป็นตัวแปรที่ใช้แทนการเก็บค่ายอดขายสินค้าชนิดที่ 1 โดยกำหนดให้เป็นชนิดแบบ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double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เลขจำนวนทศนิยม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sale2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เป็นตัวแปรที่ใช้แทนการเก็บค่ายอดขายสินค้าชนิดที่ 2 โดยกำหนดให้เป็นชนิดแบบ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double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เลขจำนวนทศนิยม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sale3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เป็นตัวแปรที่ใช้แทนการเก็บค่ายอดขายสินค้าชนิดที่ 3 โดยกำหนดให้เป็นชนิดแบบ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double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เลขจำนวนทศนิยม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372645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32" name="กลุ่ม 31">
            <a:extLst>
              <a:ext uri="{FF2B5EF4-FFF2-40B4-BE49-F238E27FC236}">
                <a16:creationId xmlns:a16="http://schemas.microsoft.com/office/drawing/2014/main" id="{B188D05D-7BA2-4CF8-9DCF-6CFA12CA39E2}"/>
              </a:ext>
            </a:extLst>
          </p:cNvPr>
          <p:cNvGrpSpPr/>
          <p:nvPr/>
        </p:nvGrpSpPr>
        <p:grpSpPr>
          <a:xfrm>
            <a:off x="57739" y="1684007"/>
            <a:ext cx="9134066" cy="4929272"/>
            <a:chOff x="57739" y="1674482"/>
            <a:chExt cx="9134066" cy="4929272"/>
          </a:xfrm>
        </p:grpSpPr>
        <p:pic>
          <p:nvPicPr>
            <p:cNvPr id="20" name="รูปภาพ 19">
              <a:extLst>
                <a:ext uri="{FF2B5EF4-FFF2-40B4-BE49-F238E27FC236}">
                  <a16:creationId xmlns:a16="http://schemas.microsoft.com/office/drawing/2014/main" id="{C0CA80AF-E6DB-4ECB-9269-EF0E04B96A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164"/>
            <a:stretch/>
          </p:blipFill>
          <p:spPr>
            <a:xfrm>
              <a:off x="57739" y="1950214"/>
              <a:ext cx="1806875" cy="4644015"/>
            </a:xfrm>
            <a:prstGeom prst="rect">
              <a:avLst/>
            </a:prstGeom>
          </p:spPr>
        </p:pic>
        <p:pic>
          <p:nvPicPr>
            <p:cNvPr id="17" name="รูปภาพ 16">
              <a:extLst>
                <a:ext uri="{FF2B5EF4-FFF2-40B4-BE49-F238E27FC236}">
                  <a16:creationId xmlns:a16="http://schemas.microsoft.com/office/drawing/2014/main" id="{53B122F8-F83B-4253-A40C-C29E3C5EFF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973"/>
            <a:stretch/>
          </p:blipFill>
          <p:spPr>
            <a:xfrm>
              <a:off x="6943773" y="2028740"/>
              <a:ext cx="2248032" cy="4572085"/>
            </a:xfrm>
            <a:prstGeom prst="rect">
              <a:avLst/>
            </a:prstGeom>
          </p:spPr>
        </p:pic>
        <p:pic>
          <p:nvPicPr>
            <p:cNvPr id="15" name="รูปภาพ 14">
              <a:extLst>
                <a:ext uri="{FF2B5EF4-FFF2-40B4-BE49-F238E27FC236}">
                  <a16:creationId xmlns:a16="http://schemas.microsoft.com/office/drawing/2014/main" id="{D6695901-B839-41F5-8786-702B5E03B2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04"/>
            <a:stretch/>
          </p:blipFill>
          <p:spPr>
            <a:xfrm>
              <a:off x="762779" y="1674482"/>
              <a:ext cx="7599391" cy="4929272"/>
            </a:xfrm>
            <a:prstGeom prst="rect">
              <a:avLst/>
            </a:prstGeom>
          </p:spPr>
        </p:pic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83EC743E-B3CC-4E37-9AA0-BCC29446745F}"/>
                </a:ext>
              </a:extLst>
            </p:cNvPr>
            <p:cNvSpPr txBox="1"/>
            <p:nvPr/>
          </p:nvSpPr>
          <p:spPr>
            <a:xfrm>
              <a:off x="3219451" y="1940689"/>
              <a:ext cx="4400549" cy="2862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   5.1 การออกแบบโปรแกรมเชิงวัตถุเบื้องต้นเพื่อประยุกต์ในงานธุรกิจ โดยใช้คำสั่งรับข้อมูลผ่านทางคีย์บอร์ด (</a:t>
              </a:r>
              <a:r>
                <a:rPr lang="en-US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Keyboard)</a:t>
              </a:r>
            </a:p>
          </p:txBody>
        </p:sp>
      </p:grpSp>
      <p:grpSp>
        <p:nvGrpSpPr>
          <p:cNvPr id="31" name="กลุ่ม 30">
            <a:extLst>
              <a:ext uri="{FF2B5EF4-FFF2-40B4-BE49-F238E27FC236}">
                <a16:creationId xmlns:a16="http://schemas.microsoft.com/office/drawing/2014/main" id="{45017EF7-E6F3-4F3B-8BB5-FFF34790F366}"/>
              </a:ext>
            </a:extLst>
          </p:cNvPr>
          <p:cNvGrpSpPr/>
          <p:nvPr/>
        </p:nvGrpSpPr>
        <p:grpSpPr>
          <a:xfrm>
            <a:off x="1312386" y="244721"/>
            <a:ext cx="6519228" cy="1567798"/>
            <a:chOff x="1323975" y="244721"/>
            <a:chExt cx="6519228" cy="1567798"/>
          </a:xfrm>
        </p:grpSpPr>
        <p:pic>
          <p:nvPicPr>
            <p:cNvPr id="30" name="รูปภาพ 29">
              <a:extLst>
                <a:ext uri="{FF2B5EF4-FFF2-40B4-BE49-F238E27FC236}">
                  <a16:creationId xmlns:a16="http://schemas.microsoft.com/office/drawing/2014/main" id="{5B7F2253-FF77-44E8-8595-A6004EEEA1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4872024" y="254246"/>
              <a:ext cx="1895285" cy="573034"/>
            </a:xfrm>
            <a:prstGeom prst="rect">
              <a:avLst/>
            </a:prstGeom>
          </p:spPr>
        </p:pic>
        <p:pic>
          <p:nvPicPr>
            <p:cNvPr id="29" name="รูปภาพ 28">
              <a:extLst>
                <a:ext uri="{FF2B5EF4-FFF2-40B4-BE49-F238E27FC236}">
                  <a16:creationId xmlns:a16="http://schemas.microsoft.com/office/drawing/2014/main" id="{3213CFEB-E25A-4A6F-B82A-CF771E69C5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2095689" y="244721"/>
              <a:ext cx="1895285" cy="573034"/>
            </a:xfrm>
            <a:prstGeom prst="rect">
              <a:avLst/>
            </a:prstGeom>
          </p:spPr>
        </p:pic>
        <p:pic>
          <p:nvPicPr>
            <p:cNvPr id="27" name="รูปภาพ 26">
              <a:extLst>
                <a:ext uri="{FF2B5EF4-FFF2-40B4-BE49-F238E27FC236}">
                  <a16:creationId xmlns:a16="http://schemas.microsoft.com/office/drawing/2014/main" id="{D04DF14A-4244-446D-9722-48B98D5E5D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243" b="21560"/>
            <a:stretch/>
          </p:blipFill>
          <p:spPr>
            <a:xfrm>
              <a:off x="1323975" y="445985"/>
              <a:ext cx="6519228" cy="1357009"/>
            </a:xfrm>
            <a:prstGeom prst="rect">
              <a:avLst/>
            </a:prstGeom>
          </p:spPr>
        </p:pic>
        <p:sp>
          <p:nvSpPr>
            <p:cNvPr id="21" name="สี่เหลี่ยมผืนผ้า 20">
              <a:extLst>
                <a:ext uri="{FF2B5EF4-FFF2-40B4-BE49-F238E27FC236}">
                  <a16:creationId xmlns:a16="http://schemas.microsoft.com/office/drawing/2014/main" id="{E255D1E1-8BD4-446E-A76A-FF5B0D9D2EB9}"/>
                </a:ext>
              </a:extLst>
            </p:cNvPr>
            <p:cNvSpPr/>
            <p:nvPr/>
          </p:nvSpPr>
          <p:spPr>
            <a:xfrm>
              <a:off x="3153184" y="704523"/>
              <a:ext cx="2837636" cy="110799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th-TH" sz="6600" b="1" dirty="0">
                  <a:ln w="19050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หัวข้อเรื่อง</a:t>
              </a:r>
              <a:endParaRPr lang="th-TH" sz="6600" b="1" cap="none" spc="0" dirty="0">
                <a:ln w="1905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296020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669BB650-FF66-4CFE-9AA2-0E2AD5BD5C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8184" b="36925" l="207" r="99587">
                        <a14:foregroundMark x1="8579" y1="33459" x2="4083" y2="35154"/>
                        <a14:foregroundMark x1="8424" y1="34401" x2="6098" y2="35230"/>
                        <a14:foregroundMark x1="8734" y1="33346" x2="7080" y2="29992"/>
                        <a14:foregroundMark x1="8527" y1="31349" x2="4806" y2="29879"/>
                        <a14:foregroundMark x1="4806" y1="29879" x2="2274" y2="30934"/>
                        <a14:foregroundMark x1="2274" y1="30934" x2="1189" y2="32517"/>
                        <a14:foregroundMark x1="1809" y1="32931" x2="2946" y2="34891"/>
                        <a14:foregroundMark x1="2946" y1="34891" x2="1757" y2="33346"/>
                        <a14:foregroundMark x1="5995" y1="30030" x2="8941" y2="31161"/>
                        <a14:foregroundMark x1="7804" y1="30558" x2="9251" y2="33647"/>
                        <a14:foregroundMark x1="8217" y1="33233" x2="5995" y2="35230"/>
                        <a14:foregroundMark x1="5995" y1="35531" x2="4341" y2="35418"/>
                      </a14:backgroundRemoval>
                    </a14:imgEffect>
                  </a14:imgLayer>
                </a14:imgProps>
              </a:ext>
            </a:extLst>
          </a:blip>
          <a:srcRect t="27220" b="63125"/>
          <a:stretch/>
        </p:blipFill>
        <p:spPr>
          <a:xfrm>
            <a:off x="670046" y="229639"/>
            <a:ext cx="7566564" cy="1002030"/>
          </a:xfrm>
          <a:prstGeom prst="rect">
            <a:avLst/>
          </a:prstGeom>
        </p:spPr>
      </p:pic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8DAFCD7C-8BFE-448D-83FF-66BE2BF9927D}"/>
              </a:ext>
            </a:extLst>
          </p:cNvPr>
          <p:cNvGrpSpPr/>
          <p:nvPr/>
        </p:nvGrpSpPr>
        <p:grpSpPr>
          <a:xfrm>
            <a:off x="923148" y="1354904"/>
            <a:ext cx="7706502" cy="921127"/>
            <a:chOff x="923148" y="1335854"/>
            <a:chExt cx="7706502" cy="921127"/>
          </a:xfrm>
        </p:grpSpPr>
        <p:sp>
          <p:nvSpPr>
            <p:cNvPr id="14" name="สี่เหลี่ยมผืนผ้า: มุมมน 13">
              <a:extLst>
                <a:ext uri="{FF2B5EF4-FFF2-40B4-BE49-F238E27FC236}">
                  <a16:creationId xmlns:a16="http://schemas.microsoft.com/office/drawing/2014/main" id="{EBFD8906-A612-4F72-9D18-035E61BBA618}"/>
                </a:ext>
              </a:extLst>
            </p:cNvPr>
            <p:cNvSpPr/>
            <p:nvPr/>
          </p:nvSpPr>
          <p:spPr>
            <a:xfrm>
              <a:off x="923148" y="1335854"/>
              <a:ext cx="7286595" cy="914400"/>
            </a:xfrm>
            <a:prstGeom prst="roundRect">
              <a:avLst/>
            </a:prstGeom>
            <a:solidFill>
              <a:srgbClr val="FF9999"/>
            </a:solidFill>
            <a:ln w="38100">
              <a:solidFill>
                <a:srgbClr val="FF5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0C304061-BEC2-4E12-ADDD-10FE62EC3E60}"/>
                </a:ext>
              </a:extLst>
            </p:cNvPr>
            <p:cNvSpPr txBox="1"/>
            <p:nvPr/>
          </p:nvSpPr>
          <p:spPr>
            <a:xfrm>
              <a:off x="970773" y="1364429"/>
              <a:ext cx="7658877" cy="8925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6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th-TH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5.1.1 ตัวอย่างที่ 1 โปรแกรมการหาพื้นที่สี่เหลี่ยมผืนผ้า ที่กำหนดค่าให้กับตัวแปรแบบตายตัว</a:t>
              </a:r>
              <a:endPara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16" name="กลุ่ม 15">
            <a:extLst>
              <a:ext uri="{FF2B5EF4-FFF2-40B4-BE49-F238E27FC236}">
                <a16:creationId xmlns:a16="http://schemas.microsoft.com/office/drawing/2014/main" id="{772A2C52-57ED-4E82-BDF7-8083DA5AA8CA}"/>
              </a:ext>
            </a:extLst>
          </p:cNvPr>
          <p:cNvGrpSpPr/>
          <p:nvPr/>
        </p:nvGrpSpPr>
        <p:grpSpPr>
          <a:xfrm>
            <a:off x="923148" y="2392539"/>
            <a:ext cx="7452742" cy="4140544"/>
            <a:chOff x="969065" y="2362503"/>
            <a:chExt cx="7452742" cy="4140544"/>
          </a:xfrm>
        </p:grpSpPr>
        <p:pic>
          <p:nvPicPr>
            <p:cNvPr id="8" name="รูปภาพ 7">
              <a:extLst>
                <a:ext uri="{FF2B5EF4-FFF2-40B4-BE49-F238E27FC236}">
                  <a16:creationId xmlns:a16="http://schemas.microsoft.com/office/drawing/2014/main" id="{BCE6CE9A-9441-4BC0-96B9-6857EAAC54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52376"/>
            <a:stretch/>
          </p:blipFill>
          <p:spPr>
            <a:xfrm>
              <a:off x="2041765" y="3126924"/>
              <a:ext cx="5168660" cy="3376123"/>
            </a:xfrm>
            <a:prstGeom prst="rect">
              <a:avLst/>
            </a:prstGeom>
          </p:spPr>
        </p:pic>
        <p:sp>
          <p:nvSpPr>
            <p:cNvPr id="10" name="กล่องข้อความ 9">
              <a:extLst>
                <a:ext uri="{FF2B5EF4-FFF2-40B4-BE49-F238E27FC236}">
                  <a16:creationId xmlns:a16="http://schemas.microsoft.com/office/drawing/2014/main" id="{8B8526C7-59B1-427D-A3C2-9DF45EB583A5}"/>
                </a:ext>
              </a:extLst>
            </p:cNvPr>
            <p:cNvSpPr txBox="1"/>
            <p:nvPr/>
          </p:nvSpPr>
          <p:spPr>
            <a:xfrm>
              <a:off x="1946515" y="2749801"/>
              <a:ext cx="142875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200" b="1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โค</a:t>
              </a:r>
              <a:r>
                <a:rPr lang="th-TH" sz="2200" b="1" dirty="0" err="1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๊ต</a:t>
              </a:r>
              <a:r>
                <a:rPr lang="th-TH" sz="2200" b="1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โปรแกรม</a:t>
              </a:r>
              <a:endParaRPr lang="en-US" sz="2200" b="1" dirty="0">
                <a:solidFill>
                  <a:srgbClr val="002060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sp>
          <p:nvSpPr>
            <p:cNvPr id="13" name="กล่องข้อความ 12">
              <a:extLst>
                <a:ext uri="{FF2B5EF4-FFF2-40B4-BE49-F238E27FC236}">
                  <a16:creationId xmlns:a16="http://schemas.microsoft.com/office/drawing/2014/main" id="{A2ED5CD0-0092-4FE8-868A-ADBB5B68E028}"/>
                </a:ext>
              </a:extLst>
            </p:cNvPr>
            <p:cNvSpPr txBox="1"/>
            <p:nvPr/>
          </p:nvSpPr>
          <p:spPr>
            <a:xfrm>
              <a:off x="969065" y="2362503"/>
              <a:ext cx="7452742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2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1 </a:t>
              </a:r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จงเขียนโปรแกรมการหาพื้นที่สี่เหลี่ยมผืนผ้า ที่กำหนดค่าให้กับตัวแปรแบบตายตัว</a:t>
              </a:r>
              <a:endParaRPr lang="en-US" sz="22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276822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10" name="กลุ่ม 9">
            <a:extLst>
              <a:ext uri="{FF2B5EF4-FFF2-40B4-BE49-F238E27FC236}">
                <a16:creationId xmlns:a16="http://schemas.microsoft.com/office/drawing/2014/main" id="{D445C865-417B-4489-B4C6-EB3DF4E5E001}"/>
              </a:ext>
            </a:extLst>
          </p:cNvPr>
          <p:cNvGrpSpPr/>
          <p:nvPr/>
        </p:nvGrpSpPr>
        <p:grpSpPr>
          <a:xfrm>
            <a:off x="1623054" y="446038"/>
            <a:ext cx="5897892" cy="2136637"/>
            <a:chOff x="1623054" y="446038"/>
            <a:chExt cx="5897892" cy="2136637"/>
          </a:xfrm>
        </p:grpSpPr>
        <p:pic>
          <p:nvPicPr>
            <p:cNvPr id="2" name="รูปภาพ 1">
              <a:extLst>
                <a:ext uri="{FF2B5EF4-FFF2-40B4-BE49-F238E27FC236}">
                  <a16:creationId xmlns:a16="http://schemas.microsoft.com/office/drawing/2014/main" id="{8FA5B853-AB1D-4292-A24A-A5794FE48C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911" b="75121"/>
            <a:stretch/>
          </p:blipFill>
          <p:spPr>
            <a:xfrm>
              <a:off x="1623054" y="446038"/>
              <a:ext cx="5897892" cy="1428751"/>
            </a:xfrm>
            <a:prstGeom prst="rect">
              <a:avLst/>
            </a:prstGeom>
          </p:spPr>
        </p:pic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E6A00639-8A22-49C8-9777-7C1E425CF23C}"/>
                </a:ext>
              </a:extLst>
            </p:cNvPr>
            <p:cNvSpPr txBox="1"/>
            <p:nvPr/>
          </p:nvSpPr>
          <p:spPr>
            <a:xfrm>
              <a:off x="2401076" y="1874789"/>
              <a:ext cx="4572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0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ผลลัพธ์โปรแกรม</a:t>
              </a:r>
            </a:p>
            <a:p>
              <a:r>
                <a:rPr lang="en-US" sz="20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Rectangle Area = 100</a:t>
              </a:r>
            </a:p>
          </p:txBody>
        </p:sp>
      </p:grpSp>
      <p:grpSp>
        <p:nvGrpSpPr>
          <p:cNvPr id="9" name="กลุ่ม 8">
            <a:extLst>
              <a:ext uri="{FF2B5EF4-FFF2-40B4-BE49-F238E27FC236}">
                <a16:creationId xmlns:a16="http://schemas.microsoft.com/office/drawing/2014/main" id="{883AC27F-A4ED-4447-A516-0228DB3F5AC2}"/>
              </a:ext>
            </a:extLst>
          </p:cNvPr>
          <p:cNvGrpSpPr/>
          <p:nvPr/>
        </p:nvGrpSpPr>
        <p:grpSpPr>
          <a:xfrm>
            <a:off x="931024" y="2668384"/>
            <a:ext cx="7426771" cy="3824989"/>
            <a:chOff x="931024" y="2668384"/>
            <a:chExt cx="7426771" cy="3824989"/>
          </a:xfrm>
        </p:grpSpPr>
        <p:sp>
          <p:nvSpPr>
            <p:cNvPr id="8" name="สี่เหลี่ยมผืนผ้า: มุมมน 7">
              <a:extLst>
                <a:ext uri="{FF2B5EF4-FFF2-40B4-BE49-F238E27FC236}">
                  <a16:creationId xmlns:a16="http://schemas.microsoft.com/office/drawing/2014/main" id="{97CD4A46-333A-41F2-AB73-28A17E828421}"/>
                </a:ext>
              </a:extLst>
            </p:cNvPr>
            <p:cNvSpPr/>
            <p:nvPr/>
          </p:nvSpPr>
          <p:spPr>
            <a:xfrm>
              <a:off x="931024" y="2668384"/>
              <a:ext cx="7293767" cy="3816429"/>
            </a:xfrm>
            <a:prstGeom prst="roundRect">
              <a:avLst>
                <a:gd name="adj" fmla="val 10568"/>
              </a:avLst>
            </a:prstGeom>
            <a:solidFill>
              <a:schemeClr val="bg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กล่องข้อความ 6">
              <a:extLst>
                <a:ext uri="{FF2B5EF4-FFF2-40B4-BE49-F238E27FC236}">
                  <a16:creationId xmlns:a16="http://schemas.microsoft.com/office/drawing/2014/main" id="{B5179DA4-3F73-4BC6-9A8F-AFAF0852E7F4}"/>
                </a:ext>
              </a:extLst>
            </p:cNvPr>
            <p:cNvSpPr txBox="1"/>
            <p:nvPr/>
          </p:nvSpPr>
          <p:spPr>
            <a:xfrm>
              <a:off x="1052211" y="2676944"/>
              <a:ext cx="7305584" cy="38164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2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อธิบายโปรแกรม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width = 5, length = 20;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en-US" sz="22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RectangleArea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= width * length;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width </a:t>
              </a:r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เป็นตัวแปรที่กำหนดให้เป็นชนิดแบบ 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 จะเก็บค่าความกว้าง โดย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กำหนดตายตัวให้มีค่าเท่ากับ 5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length </a:t>
              </a:r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เป็นตัวแปรที่กำหนดให้เป็นชนิดแบบ 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 จะเก็บค่าความยาว โดย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กำหนดตายตัวให้มีค่าเท่ากับ 20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2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RectangleArea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เป็นตัวแปรที่กำหนดให้เป็นชนิดแบบ 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 จะเก็บพื้นที่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สี่เหลี่ยมผืนผ้า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โดยใช้คำสั่ง </a:t>
              </a:r>
              <a:r>
                <a:rPr lang="en-US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WriteLine </a:t>
              </a:r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ในการแสดงผลลัพธ์ของพื้นที่สี่เหลี่ยมผืนผ้า ซึ่งจะเก็บผลลัพธ์ไว้ใน</a:t>
              </a:r>
            </a:p>
            <a:p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ตัวแปร </a:t>
              </a:r>
              <a:r>
                <a:rPr lang="en-US" sz="22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RectangleArea</a:t>
              </a:r>
              <a:endParaRPr lang="en-US" sz="22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296840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12" name="กลุ่ม 11">
            <a:extLst>
              <a:ext uri="{FF2B5EF4-FFF2-40B4-BE49-F238E27FC236}">
                <a16:creationId xmlns:a16="http://schemas.microsoft.com/office/drawing/2014/main" id="{2A2DDC7B-E366-407E-80E3-F6D44F1AA1F9}"/>
              </a:ext>
            </a:extLst>
          </p:cNvPr>
          <p:cNvGrpSpPr/>
          <p:nvPr/>
        </p:nvGrpSpPr>
        <p:grpSpPr>
          <a:xfrm>
            <a:off x="990599" y="407938"/>
            <a:ext cx="7149811" cy="930652"/>
            <a:chOff x="923924" y="407938"/>
            <a:chExt cx="7149811" cy="930652"/>
          </a:xfrm>
        </p:grpSpPr>
        <p:sp>
          <p:nvSpPr>
            <p:cNvPr id="11" name="สี่เหลี่ยมผืนผ้า: มุมมน 10">
              <a:extLst>
                <a:ext uri="{FF2B5EF4-FFF2-40B4-BE49-F238E27FC236}">
                  <a16:creationId xmlns:a16="http://schemas.microsoft.com/office/drawing/2014/main" id="{F1A08FED-2FC5-424C-B313-9A21AB1BD444}"/>
                </a:ext>
              </a:extLst>
            </p:cNvPr>
            <p:cNvSpPr/>
            <p:nvPr/>
          </p:nvSpPr>
          <p:spPr>
            <a:xfrm>
              <a:off x="923924" y="407938"/>
              <a:ext cx="7149811" cy="91440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rgbClr val="C0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BD7215DF-85C5-465D-9AF3-E0C2F8AFF3A1}"/>
                </a:ext>
              </a:extLst>
            </p:cNvPr>
            <p:cNvSpPr txBox="1"/>
            <p:nvPr/>
          </p:nvSpPr>
          <p:spPr>
            <a:xfrm>
              <a:off x="1101436" y="446038"/>
              <a:ext cx="6941128" cy="8925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6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</a:t>
              </a:r>
              <a:r>
                <a:rPr lang="th-TH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5.1.2 ตัวอย่างที่ 2 โปรแกรมการหาพื้นที่สี่เหลี่ยมผืนผ้า ที่รับข้อมูลผ่านทางแป้นพิมพ์(</a:t>
              </a:r>
              <a:r>
                <a:rPr lang="en-US" sz="2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Keyboard)</a:t>
              </a:r>
            </a:p>
          </p:txBody>
        </p:sp>
      </p:grpSp>
      <p:grpSp>
        <p:nvGrpSpPr>
          <p:cNvPr id="3" name="กลุ่ม 2">
            <a:extLst>
              <a:ext uri="{FF2B5EF4-FFF2-40B4-BE49-F238E27FC236}">
                <a16:creationId xmlns:a16="http://schemas.microsoft.com/office/drawing/2014/main" id="{A81FB0D5-E0C4-4423-9964-D2F830CE667C}"/>
              </a:ext>
            </a:extLst>
          </p:cNvPr>
          <p:cNvGrpSpPr/>
          <p:nvPr/>
        </p:nvGrpSpPr>
        <p:grpSpPr>
          <a:xfrm>
            <a:off x="859246" y="1383714"/>
            <a:ext cx="7585181" cy="5138387"/>
            <a:chOff x="859246" y="1383714"/>
            <a:chExt cx="7585181" cy="5138387"/>
          </a:xfrm>
        </p:grpSpPr>
        <p:sp>
          <p:nvSpPr>
            <p:cNvPr id="2" name="สี่เหลี่ยมผืนผ้า: มุมมน 1">
              <a:extLst>
                <a:ext uri="{FF2B5EF4-FFF2-40B4-BE49-F238E27FC236}">
                  <a16:creationId xmlns:a16="http://schemas.microsoft.com/office/drawing/2014/main" id="{957A3293-6BAC-4AB5-9F75-ABEFADEBF8A2}"/>
                </a:ext>
              </a:extLst>
            </p:cNvPr>
            <p:cNvSpPr/>
            <p:nvPr/>
          </p:nvSpPr>
          <p:spPr>
            <a:xfrm>
              <a:off x="5960224" y="4779817"/>
              <a:ext cx="2484203" cy="162098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C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" name="กลุ่ม 20">
              <a:extLst>
                <a:ext uri="{FF2B5EF4-FFF2-40B4-BE49-F238E27FC236}">
                  <a16:creationId xmlns:a16="http://schemas.microsoft.com/office/drawing/2014/main" id="{CA2B864A-99B4-438A-8B58-4ABCE8D77F26}"/>
                </a:ext>
              </a:extLst>
            </p:cNvPr>
            <p:cNvGrpSpPr/>
            <p:nvPr/>
          </p:nvGrpSpPr>
          <p:grpSpPr>
            <a:xfrm>
              <a:off x="859246" y="1383714"/>
              <a:ext cx="7477113" cy="5138387"/>
              <a:chOff x="1021171" y="1383714"/>
              <a:chExt cx="7477113" cy="5138387"/>
            </a:xfrm>
          </p:grpSpPr>
          <p:grpSp>
            <p:nvGrpSpPr>
              <p:cNvPr id="19" name="กลุ่ม 18">
                <a:extLst>
                  <a:ext uri="{FF2B5EF4-FFF2-40B4-BE49-F238E27FC236}">
                    <a16:creationId xmlns:a16="http://schemas.microsoft.com/office/drawing/2014/main" id="{D34013B9-828C-4CB0-B2CB-0A384F11F466}"/>
                  </a:ext>
                </a:extLst>
              </p:cNvPr>
              <p:cNvGrpSpPr/>
              <p:nvPr/>
            </p:nvGrpSpPr>
            <p:grpSpPr>
              <a:xfrm>
                <a:off x="1021171" y="1383714"/>
                <a:ext cx="7081140" cy="5138387"/>
                <a:chOff x="1011646" y="1393239"/>
                <a:chExt cx="7081140" cy="5138387"/>
              </a:xfrm>
            </p:grpSpPr>
            <p:sp>
              <p:nvSpPr>
                <p:cNvPr id="6" name="กล่องข้อความ 5">
                  <a:extLst>
                    <a:ext uri="{FF2B5EF4-FFF2-40B4-BE49-F238E27FC236}">
                      <a16:creationId xmlns:a16="http://schemas.microsoft.com/office/drawing/2014/main" id="{EFCD5A95-3B93-4527-906D-22A7EF611043}"/>
                    </a:ext>
                  </a:extLst>
                </p:cNvPr>
                <p:cNvSpPr txBox="1"/>
                <p:nvPr/>
              </p:nvSpPr>
              <p:spPr>
                <a:xfrm>
                  <a:off x="1011646" y="1393239"/>
                  <a:ext cx="7081140" cy="43088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th-TH" sz="2200" b="1" dirty="0">
                      <a:solidFill>
                        <a:srgbClr val="C00000"/>
                      </a:solidFill>
                      <a:latin typeface="Cordia New" panose="020B0304020202020204" pitchFamily="34" charset="-34"/>
                      <a:cs typeface="Cordia New" panose="020B0304020202020204" pitchFamily="34" charset="-34"/>
                    </a:rPr>
                    <a:t>    ตัวอย่างที่ 2 </a:t>
                  </a:r>
                  <a:r>
                    <a:rPr lang="th-TH" sz="2200" dirty="0">
                      <a:latin typeface="Cordia New" panose="020B0304020202020204" pitchFamily="34" charset="-34"/>
                      <a:cs typeface="Cordia New" panose="020B0304020202020204" pitchFamily="34" charset="-34"/>
                    </a:rPr>
                    <a:t>จงเขียนโปรแกรมการหาพื้นที่สี่เหลี่ยมผืนผ้า ที่รับข้อมูลผ่านทางแป้นพิมพ์</a:t>
                  </a:r>
                </a:p>
              </p:txBody>
            </p:sp>
            <p:grpSp>
              <p:nvGrpSpPr>
                <p:cNvPr id="18" name="กลุ่ม 17">
                  <a:extLst>
                    <a:ext uri="{FF2B5EF4-FFF2-40B4-BE49-F238E27FC236}">
                      <a16:creationId xmlns:a16="http://schemas.microsoft.com/office/drawing/2014/main" id="{25A3F649-0D50-4777-9220-FD65D3D7E758}"/>
                    </a:ext>
                  </a:extLst>
                </p:cNvPr>
                <p:cNvGrpSpPr/>
                <p:nvPr/>
              </p:nvGrpSpPr>
              <p:grpSpPr>
                <a:xfrm>
                  <a:off x="1267048" y="1790462"/>
                  <a:ext cx="4572000" cy="4741164"/>
                  <a:chOff x="1267048" y="1799987"/>
                  <a:chExt cx="4572000" cy="4741164"/>
                </a:xfrm>
              </p:grpSpPr>
              <p:grpSp>
                <p:nvGrpSpPr>
                  <p:cNvPr id="13" name="กลุ่ม 12">
                    <a:extLst>
                      <a:ext uri="{FF2B5EF4-FFF2-40B4-BE49-F238E27FC236}">
                        <a16:creationId xmlns:a16="http://schemas.microsoft.com/office/drawing/2014/main" id="{8DDE4610-AB6B-4DD0-92C1-6AE48918C9BA}"/>
                      </a:ext>
                    </a:extLst>
                  </p:cNvPr>
                  <p:cNvGrpSpPr/>
                  <p:nvPr/>
                </p:nvGrpSpPr>
                <p:grpSpPr>
                  <a:xfrm>
                    <a:off x="1362074" y="2117811"/>
                    <a:ext cx="4381949" cy="4423340"/>
                    <a:chOff x="1504949" y="2041611"/>
                    <a:chExt cx="4381949" cy="4423340"/>
                  </a:xfrm>
                </p:grpSpPr>
                <p:pic>
                  <p:nvPicPr>
                    <p:cNvPr id="7" name="รูปภาพ 6">
                      <a:extLst>
                        <a:ext uri="{FF2B5EF4-FFF2-40B4-BE49-F238E27FC236}">
                          <a16:creationId xmlns:a16="http://schemas.microsoft.com/office/drawing/2014/main" id="{2450B030-F791-4862-A616-B57C9D99AC6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/>
                    <a:srcRect t="86072"/>
                    <a:stretch/>
                  </p:blipFill>
                  <p:spPr>
                    <a:xfrm>
                      <a:off x="1504949" y="2041611"/>
                      <a:ext cx="4381949" cy="805546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" name="รูปภาพ 9">
                      <a:extLst>
                        <a:ext uri="{FF2B5EF4-FFF2-40B4-BE49-F238E27FC236}">
                          <a16:creationId xmlns:a16="http://schemas.microsoft.com/office/drawing/2014/main" id="{15A19443-AF53-486E-84CD-92CECE1953C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4"/>
                    <a:srcRect t="6524" b="33789"/>
                    <a:stretch/>
                  </p:blipFill>
                  <p:spPr>
                    <a:xfrm>
                      <a:off x="1504949" y="2837632"/>
                      <a:ext cx="4381949" cy="3627319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7" name="กล่องข้อความ 16">
                    <a:extLst>
                      <a:ext uri="{FF2B5EF4-FFF2-40B4-BE49-F238E27FC236}">
                        <a16:creationId xmlns:a16="http://schemas.microsoft.com/office/drawing/2014/main" id="{9AC72082-66F4-4C2D-BD9B-DD3E3B764D09}"/>
                      </a:ext>
                    </a:extLst>
                  </p:cNvPr>
                  <p:cNvSpPr txBox="1"/>
                  <p:nvPr/>
                </p:nvSpPr>
                <p:spPr>
                  <a:xfrm>
                    <a:off x="1267048" y="1799987"/>
                    <a:ext cx="4572000" cy="43088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th-TH" sz="2200" b="1" dirty="0">
                        <a:solidFill>
                          <a:srgbClr val="0070C0"/>
                        </a:solidFill>
                        <a:latin typeface="Cordia New" panose="020B0304020202020204" pitchFamily="34" charset="-34"/>
                        <a:cs typeface="Cordia New" panose="020B0304020202020204" pitchFamily="34" charset="-34"/>
                      </a:rPr>
                      <a:t>โค้ดโปรแกรม</a:t>
                    </a:r>
                    <a:endParaRPr lang="en-US" sz="2200" b="1" dirty="0">
                      <a:solidFill>
                        <a:srgbClr val="0070C0"/>
                      </a:solidFill>
                      <a:latin typeface="Cordia New" panose="020B0304020202020204" pitchFamily="34" charset="-34"/>
                      <a:cs typeface="Cordia New" panose="020B0304020202020204" pitchFamily="34" charset="-34"/>
                    </a:endParaRPr>
                  </a:p>
                </p:txBody>
              </p:sp>
            </p:grpSp>
          </p:grpSp>
          <p:sp>
            <p:nvSpPr>
              <p:cNvPr id="20" name="กล่องข้อความ 19">
                <a:extLst>
                  <a:ext uri="{FF2B5EF4-FFF2-40B4-BE49-F238E27FC236}">
                    <a16:creationId xmlns:a16="http://schemas.microsoft.com/office/drawing/2014/main" id="{03742C1A-B22F-4FDA-A901-712F8879E044}"/>
                  </a:ext>
                </a:extLst>
              </p:cNvPr>
              <p:cNvSpPr txBox="1"/>
              <p:nvPr/>
            </p:nvSpPr>
            <p:spPr>
              <a:xfrm>
                <a:off x="6259909" y="4867033"/>
                <a:ext cx="2238375" cy="14465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2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ผลลัพธ์โปรแกรม</a:t>
                </a:r>
              </a:p>
              <a:p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width Enter = 10</a:t>
                </a:r>
              </a:p>
              <a:p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Please length Enter = 20</a:t>
                </a:r>
              </a:p>
              <a:p>
                <a:r>
                  <a:rPr lang="en-US" sz="22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RectangleArea</a:t>
                </a:r>
                <a:r>
                  <a:rPr lang="en-US" sz="22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= 200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229382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13" name="กลุ่ม 12">
            <a:extLst>
              <a:ext uri="{FF2B5EF4-FFF2-40B4-BE49-F238E27FC236}">
                <a16:creationId xmlns:a16="http://schemas.microsoft.com/office/drawing/2014/main" id="{DA0BD325-B155-450A-83A0-E32483FB667E}"/>
              </a:ext>
            </a:extLst>
          </p:cNvPr>
          <p:cNvGrpSpPr/>
          <p:nvPr/>
        </p:nvGrpSpPr>
        <p:grpSpPr>
          <a:xfrm>
            <a:off x="607085" y="828675"/>
            <a:ext cx="7917790" cy="5191125"/>
            <a:chOff x="540410" y="714375"/>
            <a:chExt cx="7917790" cy="5191125"/>
          </a:xfrm>
        </p:grpSpPr>
        <p:sp>
          <p:nvSpPr>
            <p:cNvPr id="12" name="สี่เหลี่ยมผืนผ้า: มุมมน 11">
              <a:extLst>
                <a:ext uri="{FF2B5EF4-FFF2-40B4-BE49-F238E27FC236}">
                  <a16:creationId xmlns:a16="http://schemas.microsoft.com/office/drawing/2014/main" id="{06698610-F8DB-4AA8-BAB1-0AC64050F32D}"/>
                </a:ext>
              </a:extLst>
            </p:cNvPr>
            <p:cNvSpPr/>
            <p:nvPr/>
          </p:nvSpPr>
          <p:spPr>
            <a:xfrm>
              <a:off x="540410" y="714375"/>
              <a:ext cx="7870165" cy="5191125"/>
            </a:xfrm>
            <a:prstGeom prst="roundRect">
              <a:avLst>
                <a:gd name="adj" fmla="val 11280"/>
              </a:avLst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accent2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9E052E46-8335-4811-8240-9C27069157CA}"/>
                </a:ext>
              </a:extLst>
            </p:cNvPr>
            <p:cNvSpPr txBox="1"/>
            <p:nvPr/>
          </p:nvSpPr>
          <p:spPr>
            <a:xfrm>
              <a:off x="685800" y="848946"/>
              <a:ext cx="7772400" cy="48936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อธิบายโปรแกรม</a:t>
              </a: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Int width, length,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RectangleArea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;</a:t>
              </a: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width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 จะเก็บค่าความกว้าง</a:t>
              </a: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length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 จะเก็บค่าความยาว</a:t>
              </a: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RectangleArea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 จะเก็บพื้นที่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สี่เหลี่ยมผืนผ้า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โดยใช้คำสั่ง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ReadLine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เพื่อรับข้อมูลผ่านทางคีย์บอร์ด (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Keyboard)</a:t>
              </a: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width =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int.Parse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(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Console.ReadLine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());</a:t>
              </a: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length =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int.Parse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(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Console.ReadLine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());</a:t>
              </a: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และใช้คำสัง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WriteLine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ในการแสดงผลลัพธ์ของพื้นที่สี่เหลี่ยมผืนผ้า ซึ่งจะเก็บผลลัพธ์ไว้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ในตัวแปร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RectangleArea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RectangleArea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= width * length;</a:t>
              </a:r>
            </a:p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Console.WriteLine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("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RectangleArea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= {0}",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RectangleArea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735088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6" name="กลุ่ม 5">
            <a:extLst>
              <a:ext uri="{FF2B5EF4-FFF2-40B4-BE49-F238E27FC236}">
                <a16:creationId xmlns:a16="http://schemas.microsoft.com/office/drawing/2014/main" id="{D45FBCC5-C740-465D-8030-89FD49828B69}"/>
              </a:ext>
            </a:extLst>
          </p:cNvPr>
          <p:cNvGrpSpPr/>
          <p:nvPr/>
        </p:nvGrpSpPr>
        <p:grpSpPr>
          <a:xfrm>
            <a:off x="1292705" y="446038"/>
            <a:ext cx="7648755" cy="704850"/>
            <a:chOff x="1264130" y="495300"/>
            <a:chExt cx="7648755" cy="704850"/>
          </a:xfrm>
        </p:grpSpPr>
        <p:sp>
          <p:nvSpPr>
            <p:cNvPr id="3" name="สี่เหลี่ยมผืนผ้า: มุมมน 2">
              <a:extLst>
                <a:ext uri="{FF2B5EF4-FFF2-40B4-BE49-F238E27FC236}">
                  <a16:creationId xmlns:a16="http://schemas.microsoft.com/office/drawing/2014/main" id="{EE4C6C83-9D1A-4960-8815-B2A1293C2FAA}"/>
                </a:ext>
              </a:extLst>
            </p:cNvPr>
            <p:cNvSpPr/>
            <p:nvPr/>
          </p:nvSpPr>
          <p:spPr>
            <a:xfrm>
              <a:off x="1264130" y="495300"/>
              <a:ext cx="6622569" cy="704850"/>
            </a:xfrm>
            <a:prstGeom prst="roundRect">
              <a:avLst/>
            </a:prstGeom>
            <a:solidFill>
              <a:srgbClr val="FF9999"/>
            </a:solidFill>
            <a:ln w="38100">
              <a:solidFill>
                <a:srgbClr val="FF5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FC3E6249-A557-4645-8909-1360BA676797}"/>
                </a:ext>
              </a:extLst>
            </p:cNvPr>
            <p:cNvSpPr txBox="1"/>
            <p:nvPr/>
          </p:nvSpPr>
          <p:spPr>
            <a:xfrm>
              <a:off x="1466850" y="587336"/>
              <a:ext cx="744603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5.1.3 ตัวอย่างที่ 3 โปรแกรมการคำนวณหาใบเสร็จรับเงิน</a:t>
              </a:r>
              <a:endPara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13" name="กลุ่ม 12">
            <a:extLst>
              <a:ext uri="{FF2B5EF4-FFF2-40B4-BE49-F238E27FC236}">
                <a16:creationId xmlns:a16="http://schemas.microsoft.com/office/drawing/2014/main" id="{6C6B7FED-8386-484A-9350-643E966D185B}"/>
              </a:ext>
            </a:extLst>
          </p:cNvPr>
          <p:cNvGrpSpPr/>
          <p:nvPr/>
        </p:nvGrpSpPr>
        <p:grpSpPr>
          <a:xfrm>
            <a:off x="1047749" y="1305790"/>
            <a:ext cx="7312685" cy="5152160"/>
            <a:chOff x="1047749" y="1305790"/>
            <a:chExt cx="7312685" cy="5152160"/>
          </a:xfrm>
        </p:grpSpPr>
        <p:sp>
          <p:nvSpPr>
            <p:cNvPr id="8" name="กล่องข้อความ 7">
              <a:extLst>
                <a:ext uri="{FF2B5EF4-FFF2-40B4-BE49-F238E27FC236}">
                  <a16:creationId xmlns:a16="http://schemas.microsoft.com/office/drawing/2014/main" id="{28E8B0CD-9743-4095-B828-747F4ADB7542}"/>
                </a:ext>
              </a:extLst>
            </p:cNvPr>
            <p:cNvSpPr txBox="1"/>
            <p:nvPr/>
          </p:nvSpPr>
          <p:spPr>
            <a:xfrm>
              <a:off x="1047749" y="1305790"/>
              <a:ext cx="7312685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2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th-TH" sz="22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3 </a:t>
              </a:r>
              <a:r>
                <a:rPr lang="th-TH" sz="22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ให้เขียนโปรแกรมเพื่อคำนวณหาใบเสร็จรับเงิน โดยมีรายละเอียดของข้อมูลดังนี้ รหัสสินค้า ชื่อสินค้า จำนวนสินค้า ราคาสินค้า ราคารวม</a:t>
              </a:r>
              <a:endParaRPr lang="en-US" sz="22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grpSp>
          <p:nvGrpSpPr>
            <p:cNvPr id="12" name="กลุ่ม 11">
              <a:extLst>
                <a:ext uri="{FF2B5EF4-FFF2-40B4-BE49-F238E27FC236}">
                  <a16:creationId xmlns:a16="http://schemas.microsoft.com/office/drawing/2014/main" id="{CA9447DE-2CED-4A83-92F0-96E3C8131C86}"/>
                </a:ext>
              </a:extLst>
            </p:cNvPr>
            <p:cNvGrpSpPr/>
            <p:nvPr/>
          </p:nvGrpSpPr>
          <p:grpSpPr>
            <a:xfrm>
              <a:off x="2124537" y="1970192"/>
              <a:ext cx="4894926" cy="4487758"/>
              <a:chOff x="2105487" y="1998767"/>
              <a:chExt cx="4894926" cy="4487758"/>
            </a:xfrm>
          </p:grpSpPr>
          <p:sp>
            <p:nvSpPr>
              <p:cNvPr id="10" name="กล่องข้อความ 9">
                <a:extLst>
                  <a:ext uri="{FF2B5EF4-FFF2-40B4-BE49-F238E27FC236}">
                    <a16:creationId xmlns:a16="http://schemas.microsoft.com/office/drawing/2014/main" id="{265199EB-6926-47C0-8AA2-6E0CD4B08F58}"/>
                  </a:ext>
                </a:extLst>
              </p:cNvPr>
              <p:cNvSpPr txBox="1"/>
              <p:nvPr/>
            </p:nvSpPr>
            <p:spPr>
              <a:xfrm>
                <a:off x="2105487" y="1998767"/>
                <a:ext cx="4572000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200" b="1" dirty="0">
                    <a:solidFill>
                      <a:srgbClr val="0070C0"/>
                    </a:solidFill>
                  </a:rPr>
                  <a:t>โค้ดโปรแกรม</a:t>
                </a:r>
                <a:endParaRPr lang="en-US" sz="2200" b="1" dirty="0">
                  <a:solidFill>
                    <a:srgbClr val="0070C0"/>
                  </a:solidFill>
                </a:endParaRPr>
              </a:p>
            </p:txBody>
          </p:sp>
          <p:pic>
            <p:nvPicPr>
              <p:cNvPr id="11" name="รูปภาพ 10">
                <a:extLst>
                  <a:ext uri="{FF2B5EF4-FFF2-40B4-BE49-F238E27FC236}">
                    <a16:creationId xmlns:a16="http://schemas.microsoft.com/office/drawing/2014/main" id="{A5F576F2-46D5-4774-A9EA-B530AFC5AAE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41865"/>
              <a:stretch/>
            </p:blipFill>
            <p:spPr>
              <a:xfrm>
                <a:off x="2121246" y="2382029"/>
                <a:ext cx="4879167" cy="410449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1409826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D36CEB02-98B4-4CE6-A58D-04A34CC7E8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90" b="38844"/>
          <a:stretch/>
        </p:blipFill>
        <p:spPr>
          <a:xfrm>
            <a:off x="2485507" y="397955"/>
            <a:ext cx="4170773" cy="2918431"/>
          </a:xfrm>
          <a:prstGeom prst="rect">
            <a:avLst/>
          </a:prstGeom>
        </p:spPr>
      </p:pic>
      <p:grpSp>
        <p:nvGrpSpPr>
          <p:cNvPr id="8" name="กลุ่ม 7">
            <a:extLst>
              <a:ext uri="{FF2B5EF4-FFF2-40B4-BE49-F238E27FC236}">
                <a16:creationId xmlns:a16="http://schemas.microsoft.com/office/drawing/2014/main" id="{0B8BF013-6A4A-4CEB-8FFA-961EDCC2119D}"/>
              </a:ext>
            </a:extLst>
          </p:cNvPr>
          <p:cNvGrpSpPr/>
          <p:nvPr/>
        </p:nvGrpSpPr>
        <p:grpSpPr>
          <a:xfrm>
            <a:off x="1346661" y="3445625"/>
            <a:ext cx="7305634" cy="3139323"/>
            <a:chOff x="1346661" y="3445625"/>
            <a:chExt cx="7305634" cy="3139323"/>
          </a:xfrm>
        </p:grpSpPr>
        <p:sp>
          <p:nvSpPr>
            <p:cNvPr id="7" name="สี่เหลี่ยมผืนผ้า: มุมมน 6">
              <a:extLst>
                <a:ext uri="{FF2B5EF4-FFF2-40B4-BE49-F238E27FC236}">
                  <a16:creationId xmlns:a16="http://schemas.microsoft.com/office/drawing/2014/main" id="{A5D5EA19-A9A1-4974-9121-D04BBD914095}"/>
                </a:ext>
              </a:extLst>
            </p:cNvPr>
            <p:cNvSpPr/>
            <p:nvPr/>
          </p:nvSpPr>
          <p:spPr>
            <a:xfrm>
              <a:off x="1346661" y="3445625"/>
              <a:ext cx="6367549" cy="3054927"/>
            </a:xfrm>
            <a:prstGeom prst="roundRect">
              <a:avLst>
                <a:gd name="adj" fmla="val 14218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rgbClr val="FF7C8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กล่องข้อความ 5">
              <a:extLst>
                <a:ext uri="{FF2B5EF4-FFF2-40B4-BE49-F238E27FC236}">
                  <a16:creationId xmlns:a16="http://schemas.microsoft.com/office/drawing/2014/main" id="{501E8192-64D9-43B2-A3D2-E9A165322D76}"/>
                </a:ext>
              </a:extLst>
            </p:cNvPr>
            <p:cNvSpPr txBox="1"/>
            <p:nvPr/>
          </p:nvSpPr>
          <p:spPr>
            <a:xfrm>
              <a:off x="1636353" y="3445627"/>
              <a:ext cx="7015942" cy="31393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ผลลัพธ์ของโปรแกรม</a:t>
              </a:r>
            </a:p>
            <a:p>
              <a:r>
                <a:rPr lang="th-TH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  <a:p>
              <a:r>
                <a:rPr lang="en-US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Promgram</a:t>
              </a:r>
              <a:r>
                <a:rPr lang="en-US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Receipt</a:t>
              </a:r>
            </a:p>
            <a:p>
              <a:r>
                <a:rPr lang="en-US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  <a:p>
              <a:r>
                <a:rPr lang="en-US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code Enter = 1001</a:t>
              </a:r>
            </a:p>
            <a:p>
              <a:r>
                <a:rPr lang="en-US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name Enter = computer</a:t>
              </a:r>
            </a:p>
            <a:p>
              <a:r>
                <a:rPr lang="en-US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quantity Enter = 1</a:t>
              </a:r>
            </a:p>
            <a:p>
              <a:r>
                <a:rPr lang="en-US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Please price Enter = 15000</a:t>
              </a:r>
            </a:p>
            <a:p>
              <a:r>
                <a:rPr lang="en-US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  <a:p>
              <a:r>
                <a:rPr lang="en-US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total = 15,000. 00</a:t>
              </a:r>
            </a:p>
            <a:p>
              <a:r>
                <a:rPr lang="en-US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==========================================================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290721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888CE57-8A21-4BCB-8453-005246523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10" y="43130"/>
            <a:ext cx="831370" cy="805816"/>
          </a:xfrm>
          <a:prstGeom prst="rect">
            <a:avLst/>
          </a:prstGeom>
        </p:spPr>
      </p:pic>
      <p:grpSp>
        <p:nvGrpSpPr>
          <p:cNvPr id="6" name="กลุ่ม 5">
            <a:extLst>
              <a:ext uri="{FF2B5EF4-FFF2-40B4-BE49-F238E27FC236}">
                <a16:creationId xmlns:a16="http://schemas.microsoft.com/office/drawing/2014/main" id="{BC50B802-AA26-4C3C-853E-E8A2D782C677}"/>
              </a:ext>
            </a:extLst>
          </p:cNvPr>
          <p:cNvGrpSpPr/>
          <p:nvPr/>
        </p:nvGrpSpPr>
        <p:grpSpPr>
          <a:xfrm>
            <a:off x="764772" y="1072343"/>
            <a:ext cx="7588216" cy="4738251"/>
            <a:chOff x="764772" y="822964"/>
            <a:chExt cx="7588216" cy="4738251"/>
          </a:xfrm>
        </p:grpSpPr>
        <p:sp>
          <p:nvSpPr>
            <p:cNvPr id="3" name="สี่เหลี่ยมผืนผ้า: มุมมน 2">
              <a:extLst>
                <a:ext uri="{FF2B5EF4-FFF2-40B4-BE49-F238E27FC236}">
                  <a16:creationId xmlns:a16="http://schemas.microsoft.com/office/drawing/2014/main" id="{13365A63-5A23-4AF9-8DE1-6487BD2BF673}"/>
                </a:ext>
              </a:extLst>
            </p:cNvPr>
            <p:cNvSpPr/>
            <p:nvPr/>
          </p:nvSpPr>
          <p:spPr>
            <a:xfrm>
              <a:off x="764772" y="822964"/>
              <a:ext cx="7588216" cy="4738251"/>
            </a:xfrm>
            <a:prstGeom prst="roundRect">
              <a:avLst>
                <a:gd name="adj" fmla="val 110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4AEE1364-C609-4EAE-8A4E-9254AA1ED6A1}"/>
                </a:ext>
              </a:extLst>
            </p:cNvPr>
            <p:cNvSpPr txBox="1"/>
            <p:nvPr/>
          </p:nvSpPr>
          <p:spPr>
            <a:xfrm>
              <a:off x="845339" y="907135"/>
              <a:ext cx="7507648" cy="45243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อธิบายโปรแกรม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code,quantity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;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string name;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double price, total;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code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เป็นตัวแปรที่ใช้แทนการเก็บค่ารหัสสินค้า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quantity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เป็นตัวแปรที่ใช้แทนการเก็บค่าจำนวนสินค้า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int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เลขจำนวนเต็ม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name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เป็นตัวแปรที่ใช้แทนการเก็บค่าชื่อสินค้า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string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รับเป็นตัวอักขระ</a:t>
              </a:r>
            </a:p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price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เป็นตัวแปรที่ใช้แทนการเก็บค่าราคาสินค้า โดยกำหนดให้เป็นชนิดแบบ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double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เลขจำนวนทศนิยม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626152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ธีม7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ธีม7" id="{B37DBACE-3C59-4997-8BE6-7C223365BD2B}" vid="{5BD68955-E5AA-46BC-97A0-0A50B314A1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ธีม7</Template>
  <TotalTime>214</TotalTime>
  <Words>1016</Words>
  <Application>Microsoft Office PowerPoint</Application>
  <PresentationFormat>On-screen Show (4:3)</PresentationFormat>
  <Paragraphs>110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Cordia New</vt:lpstr>
      <vt:lpstr>ธีม7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Song _Fullmoon</dc:creator>
  <cp:lastModifiedBy>Thianchai dejdee</cp:lastModifiedBy>
  <cp:revision>6</cp:revision>
  <dcterms:created xsi:type="dcterms:W3CDTF">2022-01-20T08:17:02Z</dcterms:created>
  <dcterms:modified xsi:type="dcterms:W3CDTF">2025-07-29T03:22:08Z</dcterms:modified>
</cp:coreProperties>
</file>

<file path=docProps/thumbnail.jpeg>
</file>